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5143500" type="screen16x9"/>
  <p:notesSz cx="6858000" cy="9144000"/>
  <p:embeddedFontLst>
    <p:embeddedFont>
      <p:font typeface="Arvo" panose="020B0604020202020204" charset="0"/>
      <p:regular r:id="rId12"/>
      <p:bold r:id="rId13"/>
      <p:italic r:id="rId14"/>
      <p:boldItalic r:id="rId15"/>
    </p:embeddedFont>
    <p:embeddedFont>
      <p:font typeface="Bodoni" panose="020B0604020202020204" charset="0"/>
      <p:regular r:id="rId16"/>
      <p:bold r:id="rId17"/>
      <p:italic r:id="rId18"/>
      <p:boldItalic r:id="rId19"/>
    </p:embeddedFont>
    <p:embeddedFont>
      <p:font typeface="Cabin" panose="020B0604020202020204" charset="0"/>
      <p:regular r:id="rId20"/>
      <p:bold r:id="rId21"/>
      <p:italic r:id="rId22"/>
      <p:boldItalic r:id="rId23"/>
    </p:embeddedFont>
    <p:embeddedFont>
      <p:font typeface="Lato" panose="020B0604020202020204" charset="0"/>
      <p:regular r:id="rId24"/>
      <p:bold r:id="rId25"/>
      <p:italic r:id="rId26"/>
      <p:boldItalic r:id="rId27"/>
    </p:embeddedFont>
    <p:embeddedFont>
      <p:font typeface="Montserrat Medium" panose="020B0604020202020204" charset="0"/>
      <p:regular r:id="rId28"/>
      <p:bold r:id="rId29"/>
      <p:italic r:id="rId30"/>
      <p:boldItalic r:id="rId31"/>
    </p:embeddedFont>
    <p:embeddedFont>
      <p:font typeface="Raleway" panose="020B0604020202020204" charset="0"/>
      <p:regular r:id="rId32"/>
      <p:bold r:id="rId33"/>
      <p:italic r:id="rId34"/>
      <p:boldItalic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jLvtD0q3wBGdUAYgWNtZNhZIV5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8E20A5-2F2B-4630-99C0-288C65245F6F}">
  <a:tblStyle styleId="{BE8E20A5-2F2B-4630-99C0-288C65245F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font" Target="fonts/font28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font" Target="fonts/font27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font" Target="fonts/font2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font" Target="fonts/font25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font" Target="fonts/font24.fntdata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70766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652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0fe763f0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70fe763f0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3285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f3d08d78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7f3d08d78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8808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0fe763f0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70fe763f0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890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f3d08d78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7f3d08d785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7645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f3d08d785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7f3d08d785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448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f3d08d78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7f3d08d78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044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f3d08d78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7f3d08d78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624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0d32241c4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70d32241c4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812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slide 1 1">
  <p:cSld name="CUSTOM_1_1">
    <p:bg>
      <p:bgPr>
        <a:solidFill>
          <a:srgbClr val="E9AA1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70218ff760_1_894"/>
          <p:cNvSpPr txBox="1">
            <a:spLocks noGrp="1"/>
          </p:cNvSpPr>
          <p:nvPr>
            <p:ph type="title"/>
          </p:nvPr>
        </p:nvSpPr>
        <p:spPr>
          <a:xfrm>
            <a:off x="2122200" y="2102550"/>
            <a:ext cx="4899600" cy="9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70218ff760_1_894"/>
          <p:cNvSpPr/>
          <p:nvPr/>
        </p:nvSpPr>
        <p:spPr>
          <a:xfrm rot="10800000" flipH="1">
            <a:off x="4827050" y="2662299"/>
            <a:ext cx="4326494" cy="2486021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1529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g70218ff760_1_894"/>
          <p:cNvSpPr/>
          <p:nvPr/>
        </p:nvSpPr>
        <p:spPr>
          <a:xfrm rot="10800000">
            <a:off x="5241623" y="3778203"/>
            <a:ext cx="3911921" cy="1370117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g70218ff760_1_894"/>
          <p:cNvSpPr/>
          <p:nvPr/>
        </p:nvSpPr>
        <p:spPr>
          <a:xfrm rot="10800000">
            <a:off x="5241623" y="4090775"/>
            <a:ext cx="3911921" cy="1057546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3E51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g70218ff760_1_894"/>
          <p:cNvSpPr/>
          <p:nvPr/>
        </p:nvSpPr>
        <p:spPr>
          <a:xfrm rot="-5400000">
            <a:off x="-1299834" y="1285448"/>
            <a:ext cx="4323257" cy="1742714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FCCC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g70218ff760_1_894"/>
          <p:cNvSpPr/>
          <p:nvPr/>
        </p:nvSpPr>
        <p:spPr>
          <a:xfrm rot="-5400000" flipH="1">
            <a:off x="-508047" y="493661"/>
            <a:ext cx="2740411" cy="1743442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g70218ff760_1_894"/>
          <p:cNvSpPr/>
          <p:nvPr/>
        </p:nvSpPr>
        <p:spPr>
          <a:xfrm rot="-5400000" flipH="1">
            <a:off x="-214576" y="200189"/>
            <a:ext cx="2129135" cy="1719108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70218ff760_1_894"/>
          <p:cNvSpPr txBox="1">
            <a:spLocks noGrp="1"/>
          </p:cNvSpPr>
          <p:nvPr>
            <p:ph type="sldNum" idx="1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ody slide 1">
  <p:cSld name="TITLE_AND_BODY_4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70218ff760_1_944"/>
          <p:cNvSpPr/>
          <p:nvPr/>
        </p:nvSpPr>
        <p:spPr>
          <a:xfrm rot="10800000" flipH="1">
            <a:off x="6095750" y="3297290"/>
            <a:ext cx="3060616" cy="1860835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4627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70218ff760_1_944"/>
          <p:cNvSpPr/>
          <p:nvPr/>
        </p:nvSpPr>
        <p:spPr>
          <a:xfrm rot="10800000">
            <a:off x="6388998" y="4132544"/>
            <a:ext cx="2767552" cy="1025581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FCCC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g70218ff760_1_944"/>
          <p:cNvSpPr/>
          <p:nvPr/>
        </p:nvSpPr>
        <p:spPr>
          <a:xfrm rot="10800000">
            <a:off x="6388998" y="4366515"/>
            <a:ext cx="2767552" cy="791610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E8A8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g70218ff760_1_944"/>
          <p:cNvSpPr txBox="1">
            <a:spLocks noGrp="1"/>
          </p:cNvSpPr>
          <p:nvPr>
            <p:ph type="title"/>
          </p:nvPr>
        </p:nvSpPr>
        <p:spPr>
          <a:xfrm>
            <a:off x="1601250" y="1117575"/>
            <a:ext cx="59415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Bodoni"/>
              <a:buNone/>
              <a:defRPr>
                <a:solidFill>
                  <a:srgbClr val="EFD67E"/>
                </a:solidFill>
                <a:latin typeface="Bodoni"/>
                <a:ea typeface="Bodoni"/>
                <a:cs typeface="Bodoni"/>
                <a:sym typeface="Bodoni"/>
              </a:defRPr>
            </a:lvl9pPr>
          </a:lstStyle>
          <a:p>
            <a:endParaRPr/>
          </a:p>
        </p:txBody>
      </p:sp>
      <p:sp>
        <p:nvSpPr>
          <p:cNvPr id="23" name="Google Shape;23;g70218ff760_1_944"/>
          <p:cNvSpPr txBox="1">
            <a:spLocks noGrp="1"/>
          </p:cNvSpPr>
          <p:nvPr>
            <p:ph type="body" idx="1"/>
          </p:nvPr>
        </p:nvSpPr>
        <p:spPr>
          <a:xfrm>
            <a:off x="1601250" y="2161650"/>
            <a:ext cx="59415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⏷"/>
              <a:defRPr sz="1400"/>
            </a:lvl9pPr>
          </a:lstStyle>
          <a:p>
            <a:endParaRPr/>
          </a:p>
        </p:txBody>
      </p:sp>
      <p:sp>
        <p:nvSpPr>
          <p:cNvPr id="24" name="Google Shape;24;g70218ff760_1_944"/>
          <p:cNvSpPr txBox="1">
            <a:spLocks noGrp="1"/>
          </p:cNvSpPr>
          <p:nvPr>
            <p:ph type="sldNum" idx="12"/>
          </p:nvPr>
        </p:nvSpPr>
        <p:spPr>
          <a:xfrm rot="10800000">
            <a:off x="0" y="-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25" name="Google Shape;25;g70218ff760_1_944"/>
          <p:cNvSpPr/>
          <p:nvPr/>
        </p:nvSpPr>
        <p:spPr>
          <a:xfrm flipH="1">
            <a:off x="185" y="0"/>
            <a:ext cx="2999115" cy="1723370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2666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70218ff760_1_944"/>
          <p:cNvSpPr/>
          <p:nvPr/>
        </p:nvSpPr>
        <p:spPr>
          <a:xfrm>
            <a:off x="0" y="0"/>
            <a:ext cx="2711777" cy="949827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70218ff760_1_944"/>
          <p:cNvSpPr/>
          <p:nvPr/>
        </p:nvSpPr>
        <p:spPr>
          <a:xfrm>
            <a:off x="0" y="0"/>
            <a:ext cx="2711777" cy="733139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3E51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70218ff760_1_944"/>
          <p:cNvSpPr txBox="1">
            <a:spLocks noGrp="1"/>
          </p:cNvSpPr>
          <p:nvPr>
            <p:ph type="sldNum" idx="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&amp; presentation photo 2">
  <p:cSld name="TITLE_1_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70218ff760_1_903"/>
          <p:cNvSpPr/>
          <p:nvPr/>
        </p:nvSpPr>
        <p:spPr>
          <a:xfrm rot="10800000" flipH="1">
            <a:off x="4827050" y="2662299"/>
            <a:ext cx="4326494" cy="2486021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1529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g70218ff760_1_903"/>
          <p:cNvSpPr/>
          <p:nvPr/>
        </p:nvSpPr>
        <p:spPr>
          <a:xfrm rot="10800000">
            <a:off x="5241623" y="3778203"/>
            <a:ext cx="3911921" cy="1370117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g70218ff760_1_903"/>
          <p:cNvSpPr/>
          <p:nvPr/>
        </p:nvSpPr>
        <p:spPr>
          <a:xfrm rot="10800000">
            <a:off x="5241623" y="4090775"/>
            <a:ext cx="3911921" cy="1057546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3E516C"/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g70218ff760_1_903"/>
          <p:cNvSpPr/>
          <p:nvPr/>
        </p:nvSpPr>
        <p:spPr>
          <a:xfrm rot="-5400000">
            <a:off x="1995421" y="-2009807"/>
            <a:ext cx="5153149" cy="9163116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1529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70218ff760_1_903"/>
          <p:cNvSpPr/>
          <p:nvPr/>
        </p:nvSpPr>
        <p:spPr>
          <a:xfrm rot="-5400000">
            <a:off x="-1299834" y="1285448"/>
            <a:ext cx="4323257" cy="1742714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4627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g70218ff760_1_903"/>
          <p:cNvSpPr/>
          <p:nvPr/>
        </p:nvSpPr>
        <p:spPr>
          <a:xfrm rot="-5400000" flipH="1">
            <a:off x="-508047" y="493661"/>
            <a:ext cx="2740411" cy="1743442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FCCC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g70218ff760_1_903"/>
          <p:cNvSpPr/>
          <p:nvPr/>
        </p:nvSpPr>
        <p:spPr>
          <a:xfrm rot="-5400000" flipH="1">
            <a:off x="-214576" y="200189"/>
            <a:ext cx="2129135" cy="1719108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E9A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70218ff760_1_903"/>
          <p:cNvSpPr/>
          <p:nvPr/>
        </p:nvSpPr>
        <p:spPr>
          <a:xfrm>
            <a:off x="2504435" y="705489"/>
            <a:ext cx="28708" cy="48590"/>
          </a:xfrm>
          <a:custGeom>
            <a:avLst/>
            <a:gdLst/>
            <a:ahLst/>
            <a:cxnLst/>
            <a:rect l="l" t="t" r="r" b="b"/>
            <a:pathLst>
              <a:path w="348" h="589" extrusionOk="0">
                <a:moveTo>
                  <a:pt x="348" y="588"/>
                </a:moveTo>
                <a:lnTo>
                  <a:pt x="1" y="0"/>
                </a:lnTo>
                <a:close/>
              </a:path>
            </a:pathLst>
          </a:custGeom>
          <a:solidFill>
            <a:srgbClr val="E9A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g70218ff760_1_903"/>
          <p:cNvSpPr txBox="1">
            <a:spLocks noGrp="1"/>
          </p:cNvSpPr>
          <p:nvPr>
            <p:ph type="ctrTitle"/>
          </p:nvPr>
        </p:nvSpPr>
        <p:spPr>
          <a:xfrm>
            <a:off x="4572000" y="473650"/>
            <a:ext cx="3731400" cy="1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g70218ff760_1_903"/>
          <p:cNvSpPr txBox="1">
            <a:spLocks noGrp="1"/>
          </p:cNvSpPr>
          <p:nvPr>
            <p:ph type="sldNum" idx="1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F3F3F3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0" name="Google Shape;40;g70218ff760_1_903"/>
          <p:cNvSpPr txBox="1">
            <a:spLocks noGrp="1"/>
          </p:cNvSpPr>
          <p:nvPr>
            <p:ph type="ctrTitle" idx="2"/>
          </p:nvPr>
        </p:nvSpPr>
        <p:spPr>
          <a:xfrm>
            <a:off x="4572000" y="2367100"/>
            <a:ext cx="4326600" cy="16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Cabin"/>
              <a:buNone/>
              <a:defRPr sz="1400" b="0">
                <a:solidFill>
                  <a:srgbClr val="999999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9AD4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hoto">
  <p:cSld name="BLANK_1_1_1_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70218ff760_1_955"/>
          <p:cNvSpPr txBox="1">
            <a:spLocks noGrp="1"/>
          </p:cNvSpPr>
          <p:nvPr>
            <p:ph type="sldNum" idx="1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pic>
        <p:nvPicPr>
          <p:cNvPr id="43" name="Google Shape;43;g70218ff760_1_955"/>
          <p:cNvPicPr preferRelativeResize="0"/>
          <p:nvPr/>
        </p:nvPicPr>
        <p:blipFill rotWithShape="1">
          <a:blip r:embed="rId2">
            <a:alphaModFix/>
          </a:blip>
          <a:srcRect t="13520" b="2073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g70218ff760_1_955"/>
          <p:cNvSpPr txBox="1">
            <a:spLocks noGrp="1"/>
          </p:cNvSpPr>
          <p:nvPr>
            <p:ph type="sldNum" idx="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5" name="Google Shape;45;g70218ff760_1_955"/>
          <p:cNvSpPr txBox="1">
            <a:spLocks noGrp="1"/>
          </p:cNvSpPr>
          <p:nvPr>
            <p:ph type="ctrTitle"/>
          </p:nvPr>
        </p:nvSpPr>
        <p:spPr>
          <a:xfrm>
            <a:off x="2323600" y="1146190"/>
            <a:ext cx="6168000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_AND_BODY_4_1_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70218ff760_1_915"/>
          <p:cNvSpPr/>
          <p:nvPr/>
        </p:nvSpPr>
        <p:spPr>
          <a:xfrm rot="10800000" flipH="1">
            <a:off x="6610100" y="3610054"/>
            <a:ext cx="2546446" cy="1548071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4627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g70218ff760_1_915"/>
          <p:cNvSpPr/>
          <p:nvPr/>
        </p:nvSpPr>
        <p:spPr>
          <a:xfrm rot="10800000">
            <a:off x="6853867" y="4304904"/>
            <a:ext cx="2302683" cy="853221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FCCC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g70218ff760_1_915"/>
          <p:cNvSpPr/>
          <p:nvPr/>
        </p:nvSpPr>
        <p:spPr>
          <a:xfrm rot="10800000">
            <a:off x="6853867" y="4499554"/>
            <a:ext cx="2302683" cy="658571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E8A8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70218ff760_1_915"/>
          <p:cNvSpPr txBox="1">
            <a:spLocks noGrp="1"/>
          </p:cNvSpPr>
          <p:nvPr>
            <p:ph type="sldNum" idx="12"/>
          </p:nvPr>
        </p:nvSpPr>
        <p:spPr>
          <a:xfrm rot="10800000">
            <a:off x="-7362" y="-73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E516C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1" name="Google Shape;51;g70218ff760_1_915"/>
          <p:cNvSpPr/>
          <p:nvPr/>
        </p:nvSpPr>
        <p:spPr>
          <a:xfrm flipH="1">
            <a:off x="-7152" y="-7362"/>
            <a:ext cx="2307413" cy="1325867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2666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70218ff760_1_915"/>
          <p:cNvSpPr/>
          <p:nvPr/>
        </p:nvSpPr>
        <p:spPr>
          <a:xfrm>
            <a:off x="-7362" y="-7362"/>
            <a:ext cx="2086308" cy="730778"/>
          </a:xfrm>
          <a:custGeom>
            <a:avLst/>
            <a:gdLst/>
            <a:ahLst/>
            <a:cxnLst/>
            <a:rect l="l" t="t" r="r" b="b"/>
            <a:pathLst>
              <a:path w="99597" h="36908" extrusionOk="0">
                <a:moveTo>
                  <a:pt x="0" y="0"/>
                </a:moveTo>
                <a:lnTo>
                  <a:pt x="0" y="36907"/>
                </a:lnTo>
                <a:lnTo>
                  <a:pt x="99596" y="11"/>
                </a:lnTo>
                <a:lnTo>
                  <a:pt x="0" y="0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70218ff760_1_915"/>
          <p:cNvSpPr/>
          <p:nvPr/>
        </p:nvSpPr>
        <p:spPr>
          <a:xfrm>
            <a:off x="-7362" y="-7362"/>
            <a:ext cx="2086308" cy="564062"/>
          </a:xfrm>
          <a:custGeom>
            <a:avLst/>
            <a:gdLst/>
            <a:ahLst/>
            <a:cxnLst/>
            <a:rect l="l" t="t" r="r" b="b"/>
            <a:pathLst>
              <a:path w="99597" h="28488" extrusionOk="0">
                <a:moveTo>
                  <a:pt x="0" y="1"/>
                </a:moveTo>
                <a:lnTo>
                  <a:pt x="0" y="28488"/>
                </a:lnTo>
                <a:lnTo>
                  <a:pt x="99596" y="1"/>
                </a:lnTo>
                <a:close/>
              </a:path>
            </a:pathLst>
          </a:custGeom>
          <a:solidFill>
            <a:srgbClr val="3E51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70218ff760_1_915"/>
          <p:cNvSpPr txBox="1">
            <a:spLocks noGrp="1"/>
          </p:cNvSpPr>
          <p:nvPr>
            <p:ph type="sldNum" idx="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55" name="Google Shape;55;g70218ff760_1_915"/>
          <p:cNvSpPr txBox="1">
            <a:spLocks noGrp="1"/>
          </p:cNvSpPr>
          <p:nvPr>
            <p:ph type="ctrTitle"/>
          </p:nvPr>
        </p:nvSpPr>
        <p:spPr>
          <a:xfrm>
            <a:off x="4964349" y="1365375"/>
            <a:ext cx="1550400" cy="14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800"/>
              <a:buFont typeface="Cabin"/>
              <a:buNone/>
              <a:defRPr sz="1800">
                <a:solidFill>
                  <a:srgbClr val="0E2A47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6000"/>
              <a:buNone/>
              <a:defRPr sz="6000">
                <a:solidFill>
                  <a:srgbClr val="314256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g70218ff760_1_915"/>
          <p:cNvSpPr txBox="1">
            <a:spLocks noGrp="1"/>
          </p:cNvSpPr>
          <p:nvPr>
            <p:ph type="ctrTitle" idx="3"/>
          </p:nvPr>
        </p:nvSpPr>
        <p:spPr>
          <a:xfrm>
            <a:off x="4964351" y="2934875"/>
            <a:ext cx="24486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Cabin"/>
              <a:buNone/>
              <a:defRPr sz="1200" b="0">
                <a:solidFill>
                  <a:srgbClr val="999999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4256"/>
              </a:buClr>
              <a:buSzPts val="1200"/>
              <a:buNone/>
              <a:defRPr sz="1200">
                <a:solidFill>
                  <a:srgbClr val="31425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g70218ff760_1_83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" name="Google Shape;59;g70218ff760_1_83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" name="Google Shape;60;g70218ff760_1_83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" name="Google Shape;61;g70218ff760_1_835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g70218ff760_1_835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g70218ff760_1_83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g70218ff760_1_842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66;g70218ff760_1_842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67;g70218ff760_1_842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g70218ff760_1_84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g70218ff760_1_847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" name="Google Shape;71;g70218ff760_1_847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" name="Google Shape;72;g70218ff760_1_84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g70218ff760_1_847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70218ff760_1_847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g70218ff760_1_84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Google Shape;77;g70218ff760_1_85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8" name="Google Shape;78;g70218ff760_1_85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9" name="Google Shape;79;g70218ff760_1_85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0" name="Google Shape;80;g70218ff760_1_85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70218ff760_1_854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2" name="Google Shape;82;g70218ff760_1_854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3" name="Google Shape;83;g70218ff760_1_85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0218ff760_1_862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g70218ff760_1_86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g70218ff760_1_86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g70218ff760_1_865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0" name="Google Shape;90;g70218ff760_1_865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1" name="Google Shape;91;g70218ff760_1_86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g70218ff760_1_87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g70218ff760_1_870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g70218ff760_1_87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0218ff760_1_874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" name="Google Shape;98;g70218ff760_1_87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g70218ff760_1_874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g70218ff760_1_874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1" name="Google Shape;101;g70218ff760_1_87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g70218ff760_1_87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Google Shape;104;g70218ff760_1_88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5" name="Google Shape;105;g70218ff760_1_881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" name="Google Shape;106;g70218ff760_1_881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07" name="Google Shape;107;g70218ff760_1_88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Google Shape;109;g70218ff760_1_886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110;g70218ff760_1_886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1" name="Google Shape;111;g70218ff760_1_886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g70218ff760_1_886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3" name="Google Shape;113;g70218ff760_1_88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0218ff760_1_89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slide">
  <p:cSld name="TITLE_AND_BODY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0218ff760_1_926"/>
          <p:cNvSpPr/>
          <p:nvPr/>
        </p:nvSpPr>
        <p:spPr>
          <a:xfrm rot="-5400000">
            <a:off x="1995421" y="-2009807"/>
            <a:ext cx="5153149" cy="9163116"/>
          </a:xfrm>
          <a:custGeom>
            <a:avLst/>
            <a:gdLst/>
            <a:ahLst/>
            <a:cxnLst/>
            <a:rect l="l" t="t" r="r" b="b"/>
            <a:pathLst>
              <a:path w="99597" h="68476" extrusionOk="0">
                <a:moveTo>
                  <a:pt x="99596" y="0"/>
                </a:moveTo>
                <a:lnTo>
                  <a:pt x="0" y="21"/>
                </a:lnTo>
                <a:lnTo>
                  <a:pt x="99596" y="68476"/>
                </a:lnTo>
                <a:lnTo>
                  <a:pt x="99596" y="0"/>
                </a:lnTo>
                <a:close/>
              </a:path>
            </a:pathLst>
          </a:custGeom>
          <a:solidFill>
            <a:srgbClr val="EDEDEB">
              <a:alpha val="1529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70218ff760_1_926"/>
          <p:cNvSpPr txBox="1">
            <a:spLocks noGrp="1"/>
          </p:cNvSpPr>
          <p:nvPr>
            <p:ph type="title"/>
          </p:nvPr>
        </p:nvSpPr>
        <p:spPr>
          <a:xfrm>
            <a:off x="5595300" y="1215400"/>
            <a:ext cx="3119700" cy="14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70218ff760_1_926"/>
          <p:cNvSpPr/>
          <p:nvPr/>
        </p:nvSpPr>
        <p:spPr>
          <a:xfrm>
            <a:off x="1803732" y="785400"/>
            <a:ext cx="3094758" cy="3572704"/>
          </a:xfrm>
          <a:custGeom>
            <a:avLst/>
            <a:gdLst/>
            <a:ahLst/>
            <a:cxnLst/>
            <a:rect l="l" t="t" r="r" b="b"/>
            <a:pathLst>
              <a:path w="51393" h="59330" extrusionOk="0">
                <a:moveTo>
                  <a:pt x="1" y="0"/>
                </a:moveTo>
                <a:lnTo>
                  <a:pt x="1" y="59329"/>
                </a:lnTo>
                <a:lnTo>
                  <a:pt x="51393" y="29665"/>
                </a:lnTo>
                <a:lnTo>
                  <a:pt x="1" y="0"/>
                </a:lnTo>
                <a:close/>
              </a:path>
            </a:pathLst>
          </a:custGeom>
          <a:solidFill>
            <a:srgbClr val="FCCC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70218ff760_1_926"/>
          <p:cNvSpPr/>
          <p:nvPr/>
        </p:nvSpPr>
        <p:spPr>
          <a:xfrm>
            <a:off x="773787" y="1630238"/>
            <a:ext cx="1937679" cy="2237020"/>
          </a:xfrm>
          <a:custGeom>
            <a:avLst/>
            <a:gdLst/>
            <a:ahLst/>
            <a:cxnLst/>
            <a:rect l="l" t="t" r="r" b="b"/>
            <a:pathLst>
              <a:path w="32178" h="37149" extrusionOk="0">
                <a:moveTo>
                  <a:pt x="1" y="1"/>
                </a:moveTo>
                <a:lnTo>
                  <a:pt x="1" y="37148"/>
                </a:lnTo>
                <a:lnTo>
                  <a:pt x="32178" y="18574"/>
                </a:lnTo>
                <a:lnTo>
                  <a:pt x="1" y="1"/>
                </a:lnTo>
                <a:close/>
              </a:path>
            </a:pathLst>
          </a:custGeom>
          <a:solidFill>
            <a:srgbClr val="E9AA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70218ff760_1_926"/>
          <p:cNvSpPr/>
          <p:nvPr/>
        </p:nvSpPr>
        <p:spPr>
          <a:xfrm>
            <a:off x="2675970" y="1765424"/>
            <a:ext cx="1705902" cy="1968269"/>
          </a:xfrm>
          <a:custGeom>
            <a:avLst/>
            <a:gdLst/>
            <a:ahLst/>
            <a:cxnLst/>
            <a:rect l="l" t="t" r="r" b="b"/>
            <a:pathLst>
              <a:path w="28329" h="32686" extrusionOk="0">
                <a:moveTo>
                  <a:pt x="28329" y="0"/>
                </a:moveTo>
                <a:lnTo>
                  <a:pt x="1" y="16329"/>
                </a:lnTo>
                <a:lnTo>
                  <a:pt x="28329" y="32685"/>
                </a:lnTo>
                <a:lnTo>
                  <a:pt x="28329" y="0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70218ff760_1_926"/>
          <p:cNvSpPr/>
          <p:nvPr/>
        </p:nvSpPr>
        <p:spPr>
          <a:xfrm>
            <a:off x="315950" y="1846878"/>
            <a:ext cx="600368" cy="692080"/>
          </a:xfrm>
          <a:custGeom>
            <a:avLst/>
            <a:gdLst/>
            <a:ahLst/>
            <a:cxnLst/>
            <a:rect l="l" t="t" r="r" b="b"/>
            <a:pathLst>
              <a:path w="9970" h="11493" extrusionOk="0">
                <a:moveTo>
                  <a:pt x="9969" y="1"/>
                </a:moveTo>
                <a:lnTo>
                  <a:pt x="1" y="5747"/>
                </a:lnTo>
                <a:lnTo>
                  <a:pt x="9969" y="11493"/>
                </a:lnTo>
                <a:lnTo>
                  <a:pt x="9969" y="1"/>
                </a:lnTo>
                <a:close/>
              </a:path>
            </a:pathLst>
          </a:custGeom>
          <a:solidFill>
            <a:srgbClr val="3E51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70218ff760_1_926"/>
          <p:cNvSpPr/>
          <p:nvPr/>
        </p:nvSpPr>
        <p:spPr>
          <a:xfrm>
            <a:off x="1184164" y="2581298"/>
            <a:ext cx="1237650" cy="1429142"/>
          </a:xfrm>
          <a:custGeom>
            <a:avLst/>
            <a:gdLst/>
            <a:ahLst/>
            <a:cxnLst/>
            <a:rect l="l" t="t" r="r" b="b"/>
            <a:pathLst>
              <a:path w="20553" h="23733" extrusionOk="0">
                <a:moveTo>
                  <a:pt x="20552" y="1"/>
                </a:moveTo>
                <a:lnTo>
                  <a:pt x="1" y="11867"/>
                </a:lnTo>
                <a:lnTo>
                  <a:pt x="20552" y="23733"/>
                </a:lnTo>
                <a:lnTo>
                  <a:pt x="20552" y="1"/>
                </a:lnTo>
                <a:close/>
              </a:path>
            </a:pathLst>
          </a:custGeom>
          <a:solidFill>
            <a:srgbClr val="F8BC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70218ff760_1_926"/>
          <p:cNvSpPr/>
          <p:nvPr/>
        </p:nvSpPr>
        <p:spPr>
          <a:xfrm>
            <a:off x="3379240" y="1068599"/>
            <a:ext cx="922171" cy="1065428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FDD6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70218ff760_1_926"/>
          <p:cNvSpPr/>
          <p:nvPr/>
        </p:nvSpPr>
        <p:spPr>
          <a:xfrm>
            <a:off x="1092465" y="1033849"/>
            <a:ext cx="922171" cy="1065428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FDD6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70218ff760_1_926"/>
          <p:cNvSpPr/>
          <p:nvPr/>
        </p:nvSpPr>
        <p:spPr>
          <a:xfrm>
            <a:off x="2538225" y="3223325"/>
            <a:ext cx="340698" cy="393581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FDD6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70218ff760_1_926"/>
          <p:cNvSpPr/>
          <p:nvPr/>
        </p:nvSpPr>
        <p:spPr>
          <a:xfrm>
            <a:off x="1433075" y="3522200"/>
            <a:ext cx="340698" cy="393581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FDD6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70218ff760_1_926"/>
          <p:cNvSpPr/>
          <p:nvPr/>
        </p:nvSpPr>
        <p:spPr>
          <a:xfrm>
            <a:off x="390475" y="2314425"/>
            <a:ext cx="340698" cy="393581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FDD6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70218ff760_1_926"/>
          <p:cNvSpPr/>
          <p:nvPr/>
        </p:nvSpPr>
        <p:spPr>
          <a:xfrm>
            <a:off x="1092475" y="3733708"/>
            <a:ext cx="249006" cy="287644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FDD66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70218ff760_1_926"/>
          <p:cNvSpPr/>
          <p:nvPr/>
        </p:nvSpPr>
        <p:spPr>
          <a:xfrm rot="3600098">
            <a:off x="491622" y="2697998"/>
            <a:ext cx="249018" cy="287642"/>
          </a:xfrm>
          <a:custGeom>
            <a:avLst/>
            <a:gdLst/>
            <a:ahLst/>
            <a:cxnLst/>
            <a:rect l="l" t="t" r="r" b="b"/>
            <a:pathLst>
              <a:path w="15314" h="17693" extrusionOk="0">
                <a:moveTo>
                  <a:pt x="0" y="1"/>
                </a:moveTo>
                <a:lnTo>
                  <a:pt x="0" y="17692"/>
                </a:lnTo>
                <a:lnTo>
                  <a:pt x="15314" y="8847"/>
                </a:lnTo>
                <a:lnTo>
                  <a:pt x="0" y="1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70218ff760_1_926"/>
          <p:cNvSpPr txBox="1">
            <a:spLocks noGrp="1"/>
          </p:cNvSpPr>
          <p:nvPr>
            <p:ph type="sldNum" idx="12"/>
          </p:nvPr>
        </p:nvSpPr>
        <p:spPr>
          <a:xfrm>
            <a:off x="8741702" y="4749900"/>
            <a:ext cx="40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3E516C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32" name="Google Shape;132;g70218ff760_1_926"/>
          <p:cNvSpPr txBox="1">
            <a:spLocks noGrp="1"/>
          </p:cNvSpPr>
          <p:nvPr>
            <p:ph type="subTitle" idx="1"/>
          </p:nvPr>
        </p:nvSpPr>
        <p:spPr>
          <a:xfrm>
            <a:off x="5595300" y="2512925"/>
            <a:ext cx="29202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9pPr>
          </a:lstStyle>
          <a:p>
            <a:endParaRPr/>
          </a:p>
        </p:txBody>
      </p:sp>
      <p:sp>
        <p:nvSpPr>
          <p:cNvPr id="133" name="Google Shape;133;g70218ff760_1_926"/>
          <p:cNvSpPr/>
          <p:nvPr/>
        </p:nvSpPr>
        <p:spPr>
          <a:xfrm rot="10800000">
            <a:off x="5363659" y="1407245"/>
            <a:ext cx="169066" cy="194921"/>
          </a:xfrm>
          <a:custGeom>
            <a:avLst/>
            <a:gdLst/>
            <a:ahLst/>
            <a:cxnLst/>
            <a:rect l="l" t="t" r="r" b="b"/>
            <a:pathLst>
              <a:path w="9970" h="11493" extrusionOk="0">
                <a:moveTo>
                  <a:pt x="9969" y="1"/>
                </a:moveTo>
                <a:lnTo>
                  <a:pt x="1" y="5747"/>
                </a:lnTo>
                <a:lnTo>
                  <a:pt x="9969" y="11493"/>
                </a:lnTo>
                <a:lnTo>
                  <a:pt x="9969" y="1"/>
                </a:lnTo>
                <a:close/>
              </a:path>
            </a:pathLst>
          </a:custGeom>
          <a:solidFill>
            <a:srgbClr val="3142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70218ff760_1_83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g70218ff760_1_83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g70218ff760_1_83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stronic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"/>
          <p:cNvSpPr txBox="1">
            <a:spLocks noGrp="1"/>
          </p:cNvSpPr>
          <p:nvPr>
            <p:ph type="title"/>
          </p:nvPr>
        </p:nvSpPr>
        <p:spPr>
          <a:xfrm>
            <a:off x="1305700" y="850605"/>
            <a:ext cx="7132200" cy="271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3200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SYSTRONICS</a:t>
            </a:r>
            <a:endParaRPr sz="3200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3200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Stock Aging Report 2026</a:t>
            </a:r>
            <a:r>
              <a:rPr lang="en-US" sz="3200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C</a:t>
            </a:r>
            <a:endParaRPr sz="3200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dirty="0">
              <a:solidFill>
                <a:srgbClr val="741B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s" sz="22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View and Print Aging Of Stock!</a:t>
            </a:r>
            <a:endParaRPr sz="3600" b="0" dirty="0">
              <a:solidFill>
                <a:srgbClr val="3E516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9" name="Google Shape;13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2650" y="110475"/>
            <a:ext cx="3081348" cy="44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0fe763f01_0_15"/>
          <p:cNvSpPr txBox="1">
            <a:spLocks noGrp="1"/>
          </p:cNvSpPr>
          <p:nvPr>
            <p:ph type="title"/>
          </p:nvPr>
        </p:nvSpPr>
        <p:spPr>
          <a:xfrm>
            <a:off x="1740275" y="358250"/>
            <a:ext cx="59415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Aging of Stock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5" name="Google Shape;145;g70fe763f01_0_15"/>
          <p:cNvSpPr txBox="1">
            <a:spLocks noGrp="1"/>
          </p:cNvSpPr>
          <p:nvPr>
            <p:ph type="body" idx="1"/>
          </p:nvPr>
        </p:nvSpPr>
        <p:spPr>
          <a:xfrm>
            <a:off x="756132" y="1128899"/>
            <a:ext cx="7186389" cy="2954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Stock is aged by separate locations or across all location</a:t>
            </a:r>
          </a:p>
          <a:p>
            <a:pPr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Aging is based on the receipt and assembly information</a:t>
            </a:r>
          </a:p>
          <a:p>
            <a:pPr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Optionally, I/C Adjustments and I/C Transfers are included in aging</a:t>
            </a:r>
            <a:endParaRPr sz="1600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Separate reports can be printed for all items or lot/serial ones</a:t>
            </a:r>
          </a:p>
          <a:p>
            <a:pPr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en-GB" sz="16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Lot/serial items are aged by their stock date or expiry date</a:t>
            </a:r>
          </a:p>
        </p:txBody>
      </p:sp>
      <p:grpSp>
        <p:nvGrpSpPr>
          <p:cNvPr id="24" name="Google Shape;165;p3">
            <a:extLst>
              <a:ext uri="{FF2B5EF4-FFF2-40B4-BE49-F238E27FC236}">
                <a16:creationId xmlns:a16="http://schemas.microsoft.com/office/drawing/2014/main" id="{100FBEA7-E143-4DC8-8947-3DCE2711CADC}"/>
              </a:ext>
            </a:extLst>
          </p:cNvPr>
          <p:cNvGrpSpPr/>
          <p:nvPr/>
        </p:nvGrpSpPr>
        <p:grpSpPr>
          <a:xfrm>
            <a:off x="804279" y="1323518"/>
            <a:ext cx="333452" cy="329962"/>
            <a:chOff x="1049375" y="2318350"/>
            <a:chExt cx="298525" cy="295400"/>
          </a:xfrm>
        </p:grpSpPr>
        <p:sp>
          <p:nvSpPr>
            <p:cNvPr id="25" name="Google Shape;166;p3">
              <a:extLst>
                <a:ext uri="{FF2B5EF4-FFF2-40B4-BE49-F238E27FC236}">
                  <a16:creationId xmlns:a16="http://schemas.microsoft.com/office/drawing/2014/main" id="{14D0377B-4215-47DA-BCF7-42D301F36DCD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7;p3">
              <a:extLst>
                <a:ext uri="{FF2B5EF4-FFF2-40B4-BE49-F238E27FC236}">
                  <a16:creationId xmlns:a16="http://schemas.microsoft.com/office/drawing/2014/main" id="{58F55B60-A81A-40D7-B1D3-3234A2F1E754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8;p3">
              <a:extLst>
                <a:ext uri="{FF2B5EF4-FFF2-40B4-BE49-F238E27FC236}">
                  <a16:creationId xmlns:a16="http://schemas.microsoft.com/office/drawing/2014/main" id="{8F646A92-0A5D-4AB9-93AD-8CCD5D1796A2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9;p3">
              <a:extLst>
                <a:ext uri="{FF2B5EF4-FFF2-40B4-BE49-F238E27FC236}">
                  <a16:creationId xmlns:a16="http://schemas.microsoft.com/office/drawing/2014/main" id="{F4F8077E-67A7-4315-B6FC-FF44B28469DB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170;p3">
            <a:extLst>
              <a:ext uri="{FF2B5EF4-FFF2-40B4-BE49-F238E27FC236}">
                <a16:creationId xmlns:a16="http://schemas.microsoft.com/office/drawing/2014/main" id="{9029170A-4FC3-46C6-836E-5FA1E0E8DBB6}"/>
              </a:ext>
            </a:extLst>
          </p:cNvPr>
          <p:cNvGrpSpPr/>
          <p:nvPr/>
        </p:nvGrpSpPr>
        <p:grpSpPr>
          <a:xfrm>
            <a:off x="780208" y="1798230"/>
            <a:ext cx="329068" cy="329934"/>
            <a:chOff x="4321150" y="1946600"/>
            <a:chExt cx="294600" cy="295375"/>
          </a:xfrm>
        </p:grpSpPr>
        <p:sp>
          <p:nvSpPr>
            <p:cNvPr id="30" name="Google Shape;171;p3">
              <a:extLst>
                <a:ext uri="{FF2B5EF4-FFF2-40B4-BE49-F238E27FC236}">
                  <a16:creationId xmlns:a16="http://schemas.microsoft.com/office/drawing/2014/main" id="{7CC9331F-B519-4904-95FA-911F991A3CB3}"/>
                </a:ext>
              </a:extLst>
            </p:cNvPr>
            <p:cNvSpPr/>
            <p:nvPr/>
          </p:nvSpPr>
          <p:spPr>
            <a:xfrm>
              <a:off x="4321150" y="1946600"/>
              <a:ext cx="294600" cy="295375"/>
            </a:xfrm>
            <a:custGeom>
              <a:avLst/>
              <a:gdLst/>
              <a:ahLst/>
              <a:cxnLst/>
              <a:rect l="l" t="t" r="r" b="b"/>
              <a:pathLst>
                <a:path w="11784" h="11815" extrusionOk="0">
                  <a:moveTo>
                    <a:pt x="9043" y="662"/>
                  </a:moveTo>
                  <a:lnTo>
                    <a:pt x="9043" y="2080"/>
                  </a:lnTo>
                  <a:lnTo>
                    <a:pt x="2742" y="2080"/>
                  </a:lnTo>
                  <a:lnTo>
                    <a:pt x="2742" y="662"/>
                  </a:lnTo>
                  <a:close/>
                  <a:moveTo>
                    <a:pt x="10775" y="2742"/>
                  </a:moveTo>
                  <a:cubicBezTo>
                    <a:pt x="10996" y="2742"/>
                    <a:pt x="11153" y="2899"/>
                    <a:pt x="11153" y="3120"/>
                  </a:cubicBezTo>
                  <a:lnTo>
                    <a:pt x="11153" y="6554"/>
                  </a:lnTo>
                  <a:cubicBezTo>
                    <a:pt x="11153" y="6774"/>
                    <a:pt x="10996" y="6932"/>
                    <a:pt x="10775" y="6932"/>
                  </a:cubicBezTo>
                  <a:lnTo>
                    <a:pt x="9767" y="6932"/>
                  </a:lnTo>
                  <a:lnTo>
                    <a:pt x="9767" y="4474"/>
                  </a:lnTo>
                  <a:cubicBezTo>
                    <a:pt x="9767" y="4285"/>
                    <a:pt x="9610" y="4128"/>
                    <a:pt x="9421" y="4128"/>
                  </a:cubicBezTo>
                  <a:lnTo>
                    <a:pt x="2427" y="4128"/>
                  </a:lnTo>
                  <a:cubicBezTo>
                    <a:pt x="2238" y="4128"/>
                    <a:pt x="2080" y="4285"/>
                    <a:pt x="2080" y="4474"/>
                  </a:cubicBezTo>
                  <a:lnTo>
                    <a:pt x="2080" y="6932"/>
                  </a:lnTo>
                  <a:lnTo>
                    <a:pt x="1009" y="6932"/>
                  </a:lnTo>
                  <a:cubicBezTo>
                    <a:pt x="820" y="6932"/>
                    <a:pt x="662" y="6774"/>
                    <a:pt x="662" y="6554"/>
                  </a:cubicBezTo>
                  <a:lnTo>
                    <a:pt x="662" y="3120"/>
                  </a:lnTo>
                  <a:cubicBezTo>
                    <a:pt x="662" y="2899"/>
                    <a:pt x="820" y="2742"/>
                    <a:pt x="1009" y="2742"/>
                  </a:cubicBezTo>
                  <a:close/>
                  <a:moveTo>
                    <a:pt x="9011" y="4821"/>
                  </a:moveTo>
                  <a:lnTo>
                    <a:pt x="9011" y="11090"/>
                  </a:lnTo>
                  <a:lnTo>
                    <a:pt x="2710" y="11090"/>
                  </a:lnTo>
                  <a:lnTo>
                    <a:pt x="2710" y="4821"/>
                  </a:lnTo>
                  <a:close/>
                  <a:moveTo>
                    <a:pt x="2395" y="1"/>
                  </a:moveTo>
                  <a:cubicBezTo>
                    <a:pt x="2206" y="1"/>
                    <a:pt x="2049" y="158"/>
                    <a:pt x="2049" y="347"/>
                  </a:cubicBezTo>
                  <a:lnTo>
                    <a:pt x="2049" y="2112"/>
                  </a:lnTo>
                  <a:lnTo>
                    <a:pt x="1009" y="2112"/>
                  </a:lnTo>
                  <a:cubicBezTo>
                    <a:pt x="442" y="2112"/>
                    <a:pt x="1" y="2584"/>
                    <a:pt x="1" y="3151"/>
                  </a:cubicBezTo>
                  <a:lnTo>
                    <a:pt x="1" y="6617"/>
                  </a:lnTo>
                  <a:cubicBezTo>
                    <a:pt x="1" y="7215"/>
                    <a:pt x="473" y="7625"/>
                    <a:pt x="1009" y="7625"/>
                  </a:cubicBezTo>
                  <a:lnTo>
                    <a:pt x="2049" y="7625"/>
                  </a:lnTo>
                  <a:lnTo>
                    <a:pt x="2049" y="11468"/>
                  </a:lnTo>
                  <a:cubicBezTo>
                    <a:pt x="2049" y="11657"/>
                    <a:pt x="2206" y="11815"/>
                    <a:pt x="2395" y="11815"/>
                  </a:cubicBezTo>
                  <a:lnTo>
                    <a:pt x="9358" y="11815"/>
                  </a:lnTo>
                  <a:cubicBezTo>
                    <a:pt x="9578" y="11815"/>
                    <a:pt x="9736" y="11657"/>
                    <a:pt x="9736" y="11468"/>
                  </a:cubicBezTo>
                  <a:lnTo>
                    <a:pt x="9736" y="7625"/>
                  </a:lnTo>
                  <a:lnTo>
                    <a:pt x="10744" y="7625"/>
                  </a:lnTo>
                  <a:cubicBezTo>
                    <a:pt x="11343" y="7625"/>
                    <a:pt x="11784" y="7152"/>
                    <a:pt x="11784" y="6617"/>
                  </a:cubicBezTo>
                  <a:lnTo>
                    <a:pt x="11784" y="3151"/>
                  </a:lnTo>
                  <a:cubicBezTo>
                    <a:pt x="11784" y="2553"/>
                    <a:pt x="11311" y="2112"/>
                    <a:pt x="10744" y="2112"/>
                  </a:cubicBezTo>
                  <a:lnTo>
                    <a:pt x="9736" y="2112"/>
                  </a:lnTo>
                  <a:lnTo>
                    <a:pt x="9736" y="347"/>
                  </a:lnTo>
                  <a:cubicBezTo>
                    <a:pt x="9736" y="158"/>
                    <a:pt x="9578" y="1"/>
                    <a:pt x="93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72;p3">
              <a:extLst>
                <a:ext uri="{FF2B5EF4-FFF2-40B4-BE49-F238E27FC236}">
                  <a16:creationId xmlns:a16="http://schemas.microsoft.com/office/drawing/2014/main" id="{269B9723-AA4E-40C9-83EE-828BF36FF5AF}"/>
                </a:ext>
              </a:extLst>
            </p:cNvPr>
            <p:cNvSpPr/>
            <p:nvPr/>
          </p:nvSpPr>
          <p:spPr>
            <a:xfrm>
              <a:off x="4564525" y="20316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99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73;p3">
              <a:extLst>
                <a:ext uri="{FF2B5EF4-FFF2-40B4-BE49-F238E27FC236}">
                  <a16:creationId xmlns:a16="http://schemas.microsoft.com/office/drawing/2014/main" id="{523658F2-4A5B-4C61-9116-F82B8ECAC8EA}"/>
                </a:ext>
              </a:extLst>
            </p:cNvPr>
            <p:cNvSpPr/>
            <p:nvPr/>
          </p:nvSpPr>
          <p:spPr>
            <a:xfrm>
              <a:off x="4414100" y="2084450"/>
              <a:ext cx="106350" cy="122100"/>
            </a:xfrm>
            <a:custGeom>
              <a:avLst/>
              <a:gdLst/>
              <a:ahLst/>
              <a:cxnLst/>
              <a:rect l="l" t="t" r="r" b="b"/>
              <a:pathLst>
                <a:path w="4254" h="4884" extrusionOk="0">
                  <a:moveTo>
                    <a:pt x="2174" y="693"/>
                  </a:moveTo>
                  <a:cubicBezTo>
                    <a:pt x="2584" y="693"/>
                    <a:pt x="2899" y="1008"/>
                    <a:pt x="2899" y="1418"/>
                  </a:cubicBezTo>
                  <a:cubicBezTo>
                    <a:pt x="2899" y="1796"/>
                    <a:pt x="2584" y="2111"/>
                    <a:pt x="2174" y="2111"/>
                  </a:cubicBezTo>
                  <a:cubicBezTo>
                    <a:pt x="1796" y="2111"/>
                    <a:pt x="1481" y="1796"/>
                    <a:pt x="1481" y="1418"/>
                  </a:cubicBezTo>
                  <a:cubicBezTo>
                    <a:pt x="1481" y="1008"/>
                    <a:pt x="1796" y="693"/>
                    <a:pt x="2174" y="693"/>
                  </a:cubicBezTo>
                  <a:close/>
                  <a:moveTo>
                    <a:pt x="2174" y="2804"/>
                  </a:moveTo>
                  <a:cubicBezTo>
                    <a:pt x="2930" y="2804"/>
                    <a:pt x="3592" y="3403"/>
                    <a:pt x="3592" y="4190"/>
                  </a:cubicBezTo>
                  <a:lnTo>
                    <a:pt x="756" y="4190"/>
                  </a:lnTo>
                  <a:cubicBezTo>
                    <a:pt x="756" y="3403"/>
                    <a:pt x="1387" y="2804"/>
                    <a:pt x="2174" y="2804"/>
                  </a:cubicBezTo>
                  <a:close/>
                  <a:moveTo>
                    <a:pt x="2143" y="0"/>
                  </a:moveTo>
                  <a:cubicBezTo>
                    <a:pt x="1387" y="0"/>
                    <a:pt x="725" y="630"/>
                    <a:pt x="725" y="1386"/>
                  </a:cubicBezTo>
                  <a:cubicBezTo>
                    <a:pt x="725" y="1733"/>
                    <a:pt x="882" y="2079"/>
                    <a:pt x="1103" y="2331"/>
                  </a:cubicBezTo>
                  <a:cubicBezTo>
                    <a:pt x="473" y="2678"/>
                    <a:pt x="0" y="3340"/>
                    <a:pt x="0" y="4159"/>
                  </a:cubicBezTo>
                  <a:lnTo>
                    <a:pt x="0" y="4537"/>
                  </a:lnTo>
                  <a:cubicBezTo>
                    <a:pt x="63" y="4726"/>
                    <a:pt x="221" y="4883"/>
                    <a:pt x="410" y="4883"/>
                  </a:cubicBezTo>
                  <a:lnTo>
                    <a:pt x="3907" y="4883"/>
                  </a:lnTo>
                  <a:cubicBezTo>
                    <a:pt x="4127" y="4883"/>
                    <a:pt x="4253" y="4726"/>
                    <a:pt x="4253" y="4537"/>
                  </a:cubicBezTo>
                  <a:lnTo>
                    <a:pt x="4253" y="4159"/>
                  </a:lnTo>
                  <a:cubicBezTo>
                    <a:pt x="4253" y="3371"/>
                    <a:pt x="3844" y="2709"/>
                    <a:pt x="3151" y="2331"/>
                  </a:cubicBezTo>
                  <a:cubicBezTo>
                    <a:pt x="3403" y="2048"/>
                    <a:pt x="3560" y="1733"/>
                    <a:pt x="3560" y="1386"/>
                  </a:cubicBezTo>
                  <a:cubicBezTo>
                    <a:pt x="3560" y="599"/>
                    <a:pt x="2930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74;p3">
            <a:extLst>
              <a:ext uri="{FF2B5EF4-FFF2-40B4-BE49-F238E27FC236}">
                <a16:creationId xmlns:a16="http://schemas.microsoft.com/office/drawing/2014/main" id="{C4F61DB6-A2B1-454C-800E-990759BD8D4C}"/>
              </a:ext>
            </a:extLst>
          </p:cNvPr>
          <p:cNvGrpSpPr/>
          <p:nvPr/>
        </p:nvGrpSpPr>
        <p:grpSpPr>
          <a:xfrm>
            <a:off x="780208" y="2242574"/>
            <a:ext cx="330827" cy="330827"/>
            <a:chOff x="3963575" y="2317575"/>
            <a:chExt cx="296175" cy="296175"/>
          </a:xfrm>
        </p:grpSpPr>
        <p:sp>
          <p:nvSpPr>
            <p:cNvPr id="34" name="Google Shape;175;p3">
              <a:extLst>
                <a:ext uri="{FF2B5EF4-FFF2-40B4-BE49-F238E27FC236}">
                  <a16:creationId xmlns:a16="http://schemas.microsoft.com/office/drawing/2014/main" id="{217A751F-9009-41A2-AC47-9511F22D8F20}"/>
                </a:ext>
              </a:extLst>
            </p:cNvPr>
            <p:cNvSpPr/>
            <p:nvPr/>
          </p:nvSpPr>
          <p:spPr>
            <a:xfrm>
              <a:off x="3963575" y="23175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76;p3">
              <a:extLst>
                <a:ext uri="{FF2B5EF4-FFF2-40B4-BE49-F238E27FC236}">
                  <a16:creationId xmlns:a16="http://schemas.microsoft.com/office/drawing/2014/main" id="{84874498-1953-482D-BE0A-C0B9C03E3E67}"/>
                </a:ext>
              </a:extLst>
            </p:cNvPr>
            <p:cNvSpPr/>
            <p:nvPr/>
          </p:nvSpPr>
          <p:spPr>
            <a:xfrm>
              <a:off x="4190400" y="2526300"/>
              <a:ext cx="34700" cy="35450"/>
            </a:xfrm>
            <a:custGeom>
              <a:avLst/>
              <a:gdLst/>
              <a:ahLst/>
              <a:cxnLst/>
              <a:rect l="l" t="t" r="r" b="b"/>
              <a:pathLst>
                <a:path w="1388" h="14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77;p3">
              <a:extLst>
                <a:ext uri="{FF2B5EF4-FFF2-40B4-BE49-F238E27FC236}">
                  <a16:creationId xmlns:a16="http://schemas.microsoft.com/office/drawing/2014/main" id="{0BC8AEFF-8080-40EA-AD7F-4B248F41C421}"/>
                </a:ext>
              </a:extLst>
            </p:cNvPr>
            <p:cNvSpPr/>
            <p:nvPr/>
          </p:nvSpPr>
          <p:spPr>
            <a:xfrm>
              <a:off x="39982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78;p3">
              <a:extLst>
                <a:ext uri="{FF2B5EF4-FFF2-40B4-BE49-F238E27FC236}">
                  <a16:creationId xmlns:a16="http://schemas.microsoft.com/office/drawing/2014/main" id="{FCC3225D-2259-4A33-93F1-658A558B967D}"/>
                </a:ext>
              </a:extLst>
            </p:cNvPr>
            <p:cNvSpPr/>
            <p:nvPr/>
          </p:nvSpPr>
          <p:spPr>
            <a:xfrm>
              <a:off x="4050225" y="24215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79;p3">
              <a:extLst>
                <a:ext uri="{FF2B5EF4-FFF2-40B4-BE49-F238E27FC236}">
                  <a16:creationId xmlns:a16="http://schemas.microsoft.com/office/drawing/2014/main" id="{C92339F2-CFB7-4EE7-893D-22BD0C78381B}"/>
                </a:ext>
              </a:extLst>
            </p:cNvPr>
            <p:cNvSpPr/>
            <p:nvPr/>
          </p:nvSpPr>
          <p:spPr>
            <a:xfrm>
              <a:off x="410220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80;p3">
              <a:extLst>
                <a:ext uri="{FF2B5EF4-FFF2-40B4-BE49-F238E27FC236}">
                  <a16:creationId xmlns:a16="http://schemas.microsoft.com/office/drawing/2014/main" id="{C276605D-FA70-4F77-8AE3-2810AA4D1D2E}"/>
                </a:ext>
              </a:extLst>
            </p:cNvPr>
            <p:cNvSpPr/>
            <p:nvPr/>
          </p:nvSpPr>
          <p:spPr>
            <a:xfrm>
              <a:off x="415575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81;p3">
              <a:extLst>
                <a:ext uri="{FF2B5EF4-FFF2-40B4-BE49-F238E27FC236}">
                  <a16:creationId xmlns:a16="http://schemas.microsoft.com/office/drawing/2014/main" id="{48F48E13-30EC-4411-A448-2E15997612E8}"/>
                </a:ext>
              </a:extLst>
            </p:cNvPr>
            <p:cNvSpPr/>
            <p:nvPr/>
          </p:nvSpPr>
          <p:spPr>
            <a:xfrm>
              <a:off x="3998225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82;p3">
              <a:extLst>
                <a:ext uri="{FF2B5EF4-FFF2-40B4-BE49-F238E27FC236}">
                  <a16:creationId xmlns:a16="http://schemas.microsoft.com/office/drawing/2014/main" id="{B12D2DD9-AB9E-4C95-9738-C486524797F9}"/>
                </a:ext>
              </a:extLst>
            </p:cNvPr>
            <p:cNvSpPr/>
            <p:nvPr/>
          </p:nvSpPr>
          <p:spPr>
            <a:xfrm>
              <a:off x="4050225" y="24569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83;p3">
              <a:extLst>
                <a:ext uri="{FF2B5EF4-FFF2-40B4-BE49-F238E27FC236}">
                  <a16:creationId xmlns:a16="http://schemas.microsoft.com/office/drawing/2014/main" id="{82C81BB7-864C-4DD7-A8E9-18350BD49656}"/>
                </a:ext>
              </a:extLst>
            </p:cNvPr>
            <p:cNvSpPr/>
            <p:nvPr/>
          </p:nvSpPr>
          <p:spPr>
            <a:xfrm>
              <a:off x="410220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84;p3">
              <a:extLst>
                <a:ext uri="{FF2B5EF4-FFF2-40B4-BE49-F238E27FC236}">
                  <a16:creationId xmlns:a16="http://schemas.microsoft.com/office/drawing/2014/main" id="{C014B7DA-A449-4A2E-85BA-2DD269304EBD}"/>
                </a:ext>
              </a:extLst>
            </p:cNvPr>
            <p:cNvSpPr/>
            <p:nvPr/>
          </p:nvSpPr>
          <p:spPr>
            <a:xfrm>
              <a:off x="415575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85;p3">
              <a:extLst>
                <a:ext uri="{FF2B5EF4-FFF2-40B4-BE49-F238E27FC236}">
                  <a16:creationId xmlns:a16="http://schemas.microsoft.com/office/drawing/2014/main" id="{41E02235-164D-4446-A904-500F94857048}"/>
                </a:ext>
              </a:extLst>
            </p:cNvPr>
            <p:cNvSpPr/>
            <p:nvPr/>
          </p:nvSpPr>
          <p:spPr>
            <a:xfrm>
              <a:off x="3998225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86;p3">
              <a:extLst>
                <a:ext uri="{FF2B5EF4-FFF2-40B4-BE49-F238E27FC236}">
                  <a16:creationId xmlns:a16="http://schemas.microsoft.com/office/drawing/2014/main" id="{A2D0226C-DA24-4026-A179-9BDE039E8B78}"/>
                </a:ext>
              </a:extLst>
            </p:cNvPr>
            <p:cNvSpPr/>
            <p:nvPr/>
          </p:nvSpPr>
          <p:spPr>
            <a:xfrm>
              <a:off x="4050225" y="24916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7;p3">
              <a:extLst>
                <a:ext uri="{FF2B5EF4-FFF2-40B4-BE49-F238E27FC236}">
                  <a16:creationId xmlns:a16="http://schemas.microsoft.com/office/drawing/2014/main" id="{23CFB74F-A176-4541-89AA-E60771161BE4}"/>
                </a:ext>
              </a:extLst>
            </p:cNvPr>
            <p:cNvSpPr/>
            <p:nvPr/>
          </p:nvSpPr>
          <p:spPr>
            <a:xfrm>
              <a:off x="4102200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88;p3">
              <a:extLst>
                <a:ext uri="{FF2B5EF4-FFF2-40B4-BE49-F238E27FC236}">
                  <a16:creationId xmlns:a16="http://schemas.microsoft.com/office/drawing/2014/main" id="{BDBB2272-CF9D-41DC-A7E0-485E8FA1C052}"/>
                </a:ext>
              </a:extLst>
            </p:cNvPr>
            <p:cNvSpPr/>
            <p:nvPr/>
          </p:nvSpPr>
          <p:spPr>
            <a:xfrm>
              <a:off x="3998225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89;p3">
              <a:extLst>
                <a:ext uri="{FF2B5EF4-FFF2-40B4-BE49-F238E27FC236}">
                  <a16:creationId xmlns:a16="http://schemas.microsoft.com/office/drawing/2014/main" id="{3B2DDC01-FEC4-47E2-B916-AC3D922E26D5}"/>
                </a:ext>
              </a:extLst>
            </p:cNvPr>
            <p:cNvSpPr/>
            <p:nvPr/>
          </p:nvSpPr>
          <p:spPr>
            <a:xfrm>
              <a:off x="4050225" y="25263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90;p3">
              <a:extLst>
                <a:ext uri="{FF2B5EF4-FFF2-40B4-BE49-F238E27FC236}">
                  <a16:creationId xmlns:a16="http://schemas.microsoft.com/office/drawing/2014/main" id="{5BFDCB04-7F24-4C1D-A9E6-D87E3EA8E18F}"/>
                </a:ext>
              </a:extLst>
            </p:cNvPr>
            <p:cNvSpPr/>
            <p:nvPr/>
          </p:nvSpPr>
          <p:spPr>
            <a:xfrm>
              <a:off x="4102200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" name="Google Shape;191;p3">
            <a:extLst>
              <a:ext uri="{FF2B5EF4-FFF2-40B4-BE49-F238E27FC236}">
                <a16:creationId xmlns:a16="http://schemas.microsoft.com/office/drawing/2014/main" id="{6F761D28-E607-4036-A53B-6D851B12B24C}"/>
              </a:ext>
            </a:extLst>
          </p:cNvPr>
          <p:cNvGrpSpPr/>
          <p:nvPr/>
        </p:nvGrpSpPr>
        <p:grpSpPr>
          <a:xfrm>
            <a:off x="750683" y="3034533"/>
            <a:ext cx="331821" cy="252570"/>
            <a:chOff x="-47527350" y="2747625"/>
            <a:chExt cx="300100" cy="228425"/>
          </a:xfrm>
        </p:grpSpPr>
        <p:sp>
          <p:nvSpPr>
            <p:cNvPr id="51" name="Google Shape;192;p3">
              <a:extLst>
                <a:ext uri="{FF2B5EF4-FFF2-40B4-BE49-F238E27FC236}">
                  <a16:creationId xmlns:a16="http://schemas.microsoft.com/office/drawing/2014/main" id="{CC3CFFFE-BDFD-41A4-A1ED-20A6D14FF420}"/>
                </a:ext>
              </a:extLst>
            </p:cNvPr>
            <p:cNvSpPr/>
            <p:nvPr/>
          </p:nvSpPr>
          <p:spPr>
            <a:xfrm>
              <a:off x="-47475350" y="2782275"/>
              <a:ext cx="124450" cy="124475"/>
            </a:xfrm>
            <a:custGeom>
              <a:avLst/>
              <a:gdLst/>
              <a:ahLst/>
              <a:cxnLst/>
              <a:rect l="l" t="t" r="r" b="b"/>
              <a:pathLst>
                <a:path w="4978" h="4979" extrusionOk="0">
                  <a:moveTo>
                    <a:pt x="2804" y="2080"/>
                  </a:moveTo>
                  <a:cubicBezTo>
                    <a:pt x="2678" y="2395"/>
                    <a:pt x="2457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7" y="725"/>
                  </a:moveTo>
                  <a:cubicBezTo>
                    <a:pt x="2300" y="725"/>
                    <a:pt x="2678" y="977"/>
                    <a:pt x="2804" y="1418"/>
                  </a:cubicBezTo>
                  <a:lnTo>
                    <a:pt x="1827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73"/>
                  </a:lnTo>
                  <a:cubicBezTo>
                    <a:pt x="1071" y="2615"/>
                    <a:pt x="756" y="2206"/>
                    <a:pt x="756" y="1765"/>
                  </a:cubicBezTo>
                  <a:cubicBezTo>
                    <a:pt x="756" y="1197"/>
                    <a:pt x="1229" y="725"/>
                    <a:pt x="1827" y="725"/>
                  </a:cubicBezTo>
                  <a:close/>
                  <a:moveTo>
                    <a:pt x="4253" y="2080"/>
                  </a:moveTo>
                  <a:lnTo>
                    <a:pt x="4253" y="4222"/>
                  </a:lnTo>
                  <a:lnTo>
                    <a:pt x="2142" y="4222"/>
                  </a:lnTo>
                  <a:lnTo>
                    <a:pt x="2142" y="3466"/>
                  </a:lnTo>
                  <a:cubicBezTo>
                    <a:pt x="2804" y="3308"/>
                    <a:pt x="3371" y="2804"/>
                    <a:pt x="3529" y="2080"/>
                  </a:cubicBezTo>
                  <a:close/>
                  <a:moveTo>
                    <a:pt x="1764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821"/>
                    <a:pt x="1575" y="4978"/>
                    <a:pt x="1764" y="4978"/>
                  </a:cubicBezTo>
                  <a:lnTo>
                    <a:pt x="4568" y="4978"/>
                  </a:lnTo>
                  <a:cubicBezTo>
                    <a:pt x="4757" y="4978"/>
                    <a:pt x="4915" y="4821"/>
                    <a:pt x="4915" y="4600"/>
                  </a:cubicBezTo>
                  <a:lnTo>
                    <a:pt x="4915" y="1828"/>
                  </a:lnTo>
                  <a:cubicBezTo>
                    <a:pt x="4978" y="1576"/>
                    <a:pt x="4820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46" y="0"/>
                    <a:pt x="17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93;p3">
              <a:extLst>
                <a:ext uri="{FF2B5EF4-FFF2-40B4-BE49-F238E27FC236}">
                  <a16:creationId xmlns:a16="http://schemas.microsoft.com/office/drawing/2014/main" id="{81A92009-4C66-41CA-91FB-56B6533ED9B7}"/>
                </a:ext>
              </a:extLst>
            </p:cNvPr>
            <p:cNvSpPr/>
            <p:nvPr/>
          </p:nvSpPr>
          <p:spPr>
            <a:xfrm>
              <a:off x="-47333600" y="278227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94;p3">
              <a:extLst>
                <a:ext uri="{FF2B5EF4-FFF2-40B4-BE49-F238E27FC236}">
                  <a16:creationId xmlns:a16="http://schemas.microsoft.com/office/drawing/2014/main" id="{A933DFF8-A169-4818-9EAE-C3D125C6CE6F}"/>
                </a:ext>
              </a:extLst>
            </p:cNvPr>
            <p:cNvSpPr/>
            <p:nvPr/>
          </p:nvSpPr>
          <p:spPr>
            <a:xfrm>
              <a:off x="-47333600" y="281772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95;p3">
              <a:extLst>
                <a:ext uri="{FF2B5EF4-FFF2-40B4-BE49-F238E27FC236}">
                  <a16:creationId xmlns:a16="http://schemas.microsoft.com/office/drawing/2014/main" id="{4578DD72-44EB-4A8C-B929-5A1433D68CAD}"/>
                </a:ext>
              </a:extLst>
            </p:cNvPr>
            <p:cNvSpPr/>
            <p:nvPr/>
          </p:nvSpPr>
          <p:spPr>
            <a:xfrm>
              <a:off x="-47333600" y="2852375"/>
              <a:ext cx="53600" cy="17350"/>
            </a:xfrm>
            <a:custGeom>
              <a:avLst/>
              <a:gdLst/>
              <a:ahLst/>
              <a:cxnLst/>
              <a:rect l="l" t="t" r="r" b="b"/>
              <a:pathLst>
                <a:path w="214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97" y="693"/>
                  </a:lnTo>
                  <a:cubicBezTo>
                    <a:pt x="1986" y="693"/>
                    <a:pt x="2143" y="536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96;p3">
              <a:extLst>
                <a:ext uri="{FF2B5EF4-FFF2-40B4-BE49-F238E27FC236}">
                  <a16:creationId xmlns:a16="http://schemas.microsoft.com/office/drawing/2014/main" id="{C8939A67-AA35-40D7-B9FE-CF4F471B1BB4}"/>
                </a:ext>
              </a:extLst>
            </p:cNvPr>
            <p:cNvSpPr/>
            <p:nvPr/>
          </p:nvSpPr>
          <p:spPr>
            <a:xfrm>
              <a:off x="-47333600" y="2887800"/>
              <a:ext cx="53600" cy="17375"/>
            </a:xfrm>
            <a:custGeom>
              <a:avLst/>
              <a:gdLst/>
              <a:ahLst/>
              <a:cxnLst/>
              <a:rect l="l" t="t" r="r" b="b"/>
              <a:pathLst>
                <a:path w="2144" h="6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1797" y="694"/>
                  </a:lnTo>
                  <a:cubicBezTo>
                    <a:pt x="1986" y="694"/>
                    <a:pt x="2143" y="537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97;p3">
              <a:extLst>
                <a:ext uri="{FF2B5EF4-FFF2-40B4-BE49-F238E27FC236}">
                  <a16:creationId xmlns:a16="http://schemas.microsoft.com/office/drawing/2014/main" id="{746B8953-867D-4924-9C09-1D4922CE9499}"/>
                </a:ext>
              </a:extLst>
            </p:cNvPr>
            <p:cNvSpPr/>
            <p:nvPr/>
          </p:nvSpPr>
          <p:spPr>
            <a:xfrm>
              <a:off x="-47527350" y="2747625"/>
              <a:ext cx="300100" cy="228425"/>
            </a:xfrm>
            <a:custGeom>
              <a:avLst/>
              <a:gdLst/>
              <a:ahLst/>
              <a:cxnLst/>
              <a:rect l="l" t="t" r="r" b="b"/>
              <a:pathLst>
                <a:path w="12004" h="9137" extrusionOk="0">
                  <a:moveTo>
                    <a:pt x="10586" y="693"/>
                  </a:moveTo>
                  <a:lnTo>
                    <a:pt x="10586" y="7026"/>
                  </a:lnTo>
                  <a:lnTo>
                    <a:pt x="1418" y="7026"/>
                  </a:lnTo>
                  <a:lnTo>
                    <a:pt x="1418" y="693"/>
                  </a:lnTo>
                  <a:close/>
                  <a:moveTo>
                    <a:pt x="11311" y="7687"/>
                  </a:moveTo>
                  <a:lnTo>
                    <a:pt x="11311" y="8412"/>
                  </a:lnTo>
                  <a:lnTo>
                    <a:pt x="725" y="8412"/>
                  </a:lnTo>
                  <a:lnTo>
                    <a:pt x="725" y="7687"/>
                  </a:lnTo>
                  <a:close/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026"/>
                  </a:lnTo>
                  <a:lnTo>
                    <a:pt x="347" y="7026"/>
                  </a:lnTo>
                  <a:cubicBezTo>
                    <a:pt x="158" y="7026"/>
                    <a:pt x="1" y="7183"/>
                    <a:pt x="1" y="7372"/>
                  </a:cubicBezTo>
                  <a:lnTo>
                    <a:pt x="1" y="8790"/>
                  </a:lnTo>
                  <a:cubicBezTo>
                    <a:pt x="1" y="8979"/>
                    <a:pt x="158" y="9136"/>
                    <a:pt x="347" y="9136"/>
                  </a:cubicBezTo>
                  <a:lnTo>
                    <a:pt x="11658" y="9136"/>
                  </a:lnTo>
                  <a:cubicBezTo>
                    <a:pt x="11847" y="9136"/>
                    <a:pt x="12004" y="8979"/>
                    <a:pt x="12004" y="8790"/>
                  </a:cubicBezTo>
                  <a:lnTo>
                    <a:pt x="12004" y="7372"/>
                  </a:lnTo>
                  <a:cubicBezTo>
                    <a:pt x="12004" y="7183"/>
                    <a:pt x="11847" y="7026"/>
                    <a:pt x="11658" y="7026"/>
                  </a:cubicBezTo>
                  <a:lnTo>
                    <a:pt x="11311" y="7026"/>
                  </a:lnTo>
                  <a:lnTo>
                    <a:pt x="11311" y="378"/>
                  </a:lnTo>
                  <a:cubicBezTo>
                    <a:pt x="11311" y="158"/>
                    <a:pt x="11153" y="0"/>
                    <a:pt x="109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198;p3">
            <a:extLst>
              <a:ext uri="{FF2B5EF4-FFF2-40B4-BE49-F238E27FC236}">
                <a16:creationId xmlns:a16="http://schemas.microsoft.com/office/drawing/2014/main" id="{C233D4AC-066E-490B-85D0-F87B16728390}"/>
              </a:ext>
            </a:extLst>
          </p:cNvPr>
          <p:cNvSpPr/>
          <p:nvPr/>
        </p:nvSpPr>
        <p:spPr>
          <a:xfrm>
            <a:off x="776680" y="3423361"/>
            <a:ext cx="305824" cy="303982"/>
          </a:xfrm>
          <a:custGeom>
            <a:avLst/>
            <a:gdLst/>
            <a:ahLst/>
            <a:cxnLst/>
            <a:rect l="l" t="t" r="r" b="b"/>
            <a:pathLst>
              <a:path w="11784" h="11713" extrusionOk="0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f3d08d785_0_28"/>
          <p:cNvSpPr txBox="1">
            <a:spLocks noGrp="1"/>
          </p:cNvSpPr>
          <p:nvPr>
            <p:ph type="title"/>
          </p:nvPr>
        </p:nvSpPr>
        <p:spPr>
          <a:xfrm>
            <a:off x="1807075" y="176850"/>
            <a:ext cx="70971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Comparison with I/C Aged Inventory Report</a:t>
            </a:r>
            <a:endParaRPr sz="2200" b="1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200" b="1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171" name="Google Shape;171;g7f3d08d785_0_28"/>
          <p:cNvGraphicFramePr/>
          <p:nvPr>
            <p:extLst>
              <p:ext uri="{D42A27DB-BD31-4B8C-83A1-F6EECF244321}">
                <p14:modId xmlns:p14="http://schemas.microsoft.com/office/powerpoint/2010/main" val="1050575363"/>
              </p:ext>
            </p:extLst>
          </p:nvPr>
        </p:nvGraphicFramePr>
        <p:xfrm>
          <a:off x="1077950" y="1853200"/>
          <a:ext cx="7239000" cy="1983680"/>
        </p:xfrm>
        <a:graphic>
          <a:graphicData uri="http://schemas.openxmlformats.org/drawingml/2006/table">
            <a:tbl>
              <a:tblPr>
                <a:noFill/>
                <a:tableStyleId>{BE8E20A5-2F2B-4630-99C0-288C65245F6F}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0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600" b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SYSTRONICS Stock Aging Report</a:t>
                      </a:r>
                      <a:endParaRPr sz="1600" b="1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600" b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Sage 300 I/C Aged Inventory Report</a:t>
                      </a:r>
                      <a:endParaRPr sz="1600" b="1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7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Shows the quantity of item in the Inventory Grouped by item age</a:t>
                      </a:r>
                      <a:endParaRPr sz="16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16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Shows inventory related transactions in their respective periods</a:t>
                      </a:r>
                      <a:endParaRPr sz="16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41B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1DC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0fe763f01_0_99"/>
          <p:cNvSpPr txBox="1">
            <a:spLocks noGrp="1"/>
          </p:cNvSpPr>
          <p:nvPr>
            <p:ph type="ctrTitle"/>
          </p:nvPr>
        </p:nvSpPr>
        <p:spPr>
          <a:xfrm>
            <a:off x="2581700" y="1625490"/>
            <a:ext cx="6168000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Sample Product Screens</a:t>
            </a:r>
            <a:endParaRPr sz="2200" b="1">
              <a:solidFill>
                <a:srgbClr val="0E2A4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f3d08d785_0_59"/>
          <p:cNvSpPr txBox="1">
            <a:spLocks noGrp="1"/>
          </p:cNvSpPr>
          <p:nvPr>
            <p:ph type="title"/>
          </p:nvPr>
        </p:nvSpPr>
        <p:spPr>
          <a:xfrm>
            <a:off x="2232836" y="222675"/>
            <a:ext cx="4582633" cy="112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Report Selection Screen 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(Desktop Version)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8A4188-942D-4A75-89FB-7D7667020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67" y="752905"/>
            <a:ext cx="5966460" cy="4167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f3d08d785_0_85"/>
          <p:cNvSpPr txBox="1">
            <a:spLocks noGrp="1"/>
          </p:cNvSpPr>
          <p:nvPr>
            <p:ph type="title"/>
          </p:nvPr>
        </p:nvSpPr>
        <p:spPr>
          <a:xfrm>
            <a:off x="2179674" y="178124"/>
            <a:ext cx="5007936" cy="103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Report Selection Screen 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(Web Version)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11C6AE-1046-4D5F-8B6A-36CE7396A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456" y="1134562"/>
            <a:ext cx="3862978" cy="377765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f3d08d785_0_91"/>
          <p:cNvSpPr txBox="1">
            <a:spLocks noGrp="1"/>
          </p:cNvSpPr>
          <p:nvPr>
            <p:ph type="title"/>
          </p:nvPr>
        </p:nvSpPr>
        <p:spPr>
          <a:xfrm>
            <a:off x="2044225" y="139400"/>
            <a:ext cx="5941500" cy="94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Report Layout</a:t>
            </a:r>
            <a:b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Report Type: All Items)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FE7700-7964-4976-A262-6B14B4C2E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60" y="1084521"/>
            <a:ext cx="8244279" cy="3370502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f3d08d785_0_91"/>
          <p:cNvSpPr txBox="1">
            <a:spLocks noGrp="1"/>
          </p:cNvSpPr>
          <p:nvPr>
            <p:ph type="title"/>
          </p:nvPr>
        </p:nvSpPr>
        <p:spPr>
          <a:xfrm>
            <a:off x="2044225" y="139400"/>
            <a:ext cx="5941500" cy="849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Report Layout</a:t>
            </a:r>
            <a:b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Report Type: Lot/Serial Items</a:t>
            </a:r>
            <a:r>
              <a:rPr lang="es" sz="2200" b="1" dirty="0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sz="2200" b="1" dirty="0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8FE837-0619-4685-9A41-3A46C5E23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51" y="1265673"/>
            <a:ext cx="8569842" cy="2612153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8756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70d32241c4_0_97"/>
          <p:cNvSpPr txBox="1"/>
          <p:nvPr/>
        </p:nvSpPr>
        <p:spPr>
          <a:xfrm>
            <a:off x="567175" y="28580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" sz="3200" b="1" i="0" u="none" strike="noStrike" cap="none">
                <a:solidFill>
                  <a:srgbClr val="0E2A47"/>
                </a:solidFill>
                <a:latin typeface="Verdana"/>
                <a:ea typeface="Verdana"/>
                <a:cs typeface="Verdana"/>
                <a:sym typeface="Verdana"/>
              </a:rPr>
              <a:t>Thanks</a:t>
            </a:r>
            <a:endParaRPr sz="3200" i="0" u="none" strike="noStrike" cap="none">
              <a:solidFill>
                <a:srgbClr val="0E2A4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SYSTRONICS llc</a:t>
            </a:r>
            <a:endParaRPr sz="1000" i="0" u="none" strike="noStrike" cap="none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i="0" u="none" strike="noStrike" cap="none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sales@systronics.com </a:t>
            </a:r>
            <a:endParaRPr sz="1000" i="0" u="none" strike="noStrike" cap="none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i="0" u="none" strike="noStrike" cap="none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+(971) 4 393 0153</a:t>
            </a:r>
            <a:endParaRPr sz="1000" i="0" u="none" strike="noStrike" cap="none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 i="0" u="sng" strike="noStrike" cap="none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  <a:hlinkClick r:id="rId3"/>
              </a:rPr>
              <a:t>http://www.systronics.com/</a:t>
            </a:r>
            <a:endParaRPr sz="1000" i="0" u="none" strike="noStrike" cap="none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177</Words>
  <Application>Microsoft Office PowerPoint</Application>
  <PresentationFormat>On-screen Show (16:9)</PresentationFormat>
  <Paragraphs>27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Verdana</vt:lpstr>
      <vt:lpstr>Montserrat Medium</vt:lpstr>
      <vt:lpstr>Arvo</vt:lpstr>
      <vt:lpstr>Cabin</vt:lpstr>
      <vt:lpstr>Arial</vt:lpstr>
      <vt:lpstr>Bodoni</vt:lpstr>
      <vt:lpstr>Lato</vt:lpstr>
      <vt:lpstr>Raleway</vt:lpstr>
      <vt:lpstr>Swiss</vt:lpstr>
      <vt:lpstr>SYSTRONICS Stock Aging Report 2026C  View and Print Aging Of Stock!</vt:lpstr>
      <vt:lpstr>Aging of Stock</vt:lpstr>
      <vt:lpstr>Comparison with I/C Aged Inventory Report </vt:lpstr>
      <vt:lpstr>Sample Product Screens</vt:lpstr>
      <vt:lpstr>Report Selection Screen  (Desktop Version)</vt:lpstr>
      <vt:lpstr>Report Selection Screen  (Web Version)</vt:lpstr>
      <vt:lpstr>Report Layout (Report Type: All Items)</vt:lpstr>
      <vt:lpstr>Report Layout (Report Type: Lot/Serial Items)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SYSTRONICS Stock Aging Report 2021B  View and Print Aging Of Stock!     </dc:title>
  <cp:lastModifiedBy>Serob Ancharakyan (COM)</cp:lastModifiedBy>
  <cp:revision>24</cp:revision>
  <dcterms:modified xsi:type="dcterms:W3CDTF">2025-11-30T07:58:26Z</dcterms:modified>
</cp:coreProperties>
</file>