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8"/>
  </p:notesMasterIdLst>
  <p:handoutMasterIdLst>
    <p:handoutMasterId r:id="rId9"/>
  </p:handoutMasterIdLst>
  <p:sldIdLst>
    <p:sldId id="256" r:id="rId2"/>
    <p:sldId id="291" r:id="rId3"/>
    <p:sldId id="341" r:id="rId4"/>
    <p:sldId id="340" r:id="rId5"/>
    <p:sldId id="269" r:id="rId6"/>
    <p:sldId id="317" r:id="rId7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66FF"/>
    <a:srgbClr val="66FF33"/>
    <a:srgbClr val="CC3300"/>
    <a:srgbClr val="FF3300"/>
    <a:srgbClr val="B1B2A4"/>
    <a:srgbClr val="DCD2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41" autoAdjust="0"/>
    <p:restoredTop sz="75893" autoAdjust="0"/>
  </p:normalViewPr>
  <p:slideViewPr>
    <p:cSldViewPr showGuides="1">
      <p:cViewPr varScale="1">
        <p:scale>
          <a:sx n="116" d="100"/>
          <a:sy n="116" d="100"/>
        </p:scale>
        <p:origin x="146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02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02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/>
            </a:lvl1pPr>
          </a:lstStyle>
          <a:p>
            <a:pPr>
              <a:defRPr/>
            </a:pPr>
            <a:fld id="{78428AD2-E6A2-45C6-8E0A-CB87248E87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69935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54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54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/>
            </a:lvl1pPr>
          </a:lstStyle>
          <a:p>
            <a:pPr>
              <a:defRPr/>
            </a:pPr>
            <a:fld id="{0B00071F-959D-4587-8188-28FA817863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09476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B29AD05-D67E-42D5-BF9B-96D73C8BEC25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  <p:sp>
        <p:nvSpPr>
          <p:cNvPr id="61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b="1" smtClean="0">
                <a:latin typeface="Arial" panose="020B0604020202020204" pitchFamily="34" charset="0"/>
              </a:rPr>
              <a:t>Required Slide</a:t>
            </a:r>
          </a:p>
          <a:p>
            <a:pPr eaLnBrk="1" hangingPunct="1"/>
            <a:r>
              <a:rPr lang="en-US" altLang="en-US" smtClean="0">
                <a:latin typeface="Arial" panose="020B0604020202020204" pitchFamily="34" charset="0"/>
              </a:rPr>
              <a:t>It’s a good idea to state the title of your session early and remind participants of any </a:t>
            </a:r>
            <a:r>
              <a:rPr lang="en-US" altLang="en-US" b="1" smtClean="0">
                <a:latin typeface="Arial" panose="020B0604020202020204" pitchFamily="34" charset="0"/>
              </a:rPr>
              <a:t>prerequisites, experience level,</a:t>
            </a:r>
            <a:r>
              <a:rPr lang="en-US" altLang="en-US" smtClean="0">
                <a:latin typeface="Arial" panose="020B0604020202020204" pitchFamily="34" charset="0"/>
              </a:rPr>
              <a:t> or other issues that might limit the session’s applicability for anyone. That way, participants can leave early to find a more appropriate session. </a:t>
            </a:r>
          </a:p>
          <a:p>
            <a:pPr eaLnBrk="1" hangingPunct="1"/>
            <a:r>
              <a:rPr lang="en-US" altLang="en-US" b="1" smtClean="0">
                <a:latin typeface="Arial" panose="020B0604020202020204" pitchFamily="34" charset="0"/>
              </a:rPr>
              <a:t>Tips for Capitalization and Punctuation for all slides: </a:t>
            </a:r>
          </a:p>
          <a:p>
            <a:pPr eaLnBrk="1" hangingPunct="1">
              <a:buFontTx/>
              <a:buChar char="•"/>
            </a:pPr>
            <a:r>
              <a:rPr lang="en-US" altLang="en-US" smtClean="0">
                <a:latin typeface="Arial" panose="020B0604020202020204" pitchFamily="34" charset="0"/>
              </a:rPr>
              <a:t>Slide titles should be Title case – Every Major Word is Capitalized.</a:t>
            </a:r>
          </a:p>
          <a:p>
            <a:pPr eaLnBrk="1" hangingPunct="1">
              <a:buFontTx/>
              <a:buChar char="•"/>
            </a:pPr>
            <a:r>
              <a:rPr lang="en-US" altLang="en-US" smtClean="0">
                <a:latin typeface="Arial" panose="020B0604020202020204" pitchFamily="34" charset="0"/>
              </a:rPr>
              <a:t>Slide bullets can either be title case or sentence case. With sentence case, you punctuate the bullet like you would punctuate a sentence, capitalizing only proper names or titles. </a:t>
            </a:r>
          </a:p>
          <a:p>
            <a:pPr eaLnBrk="1" hangingPunct="1">
              <a:buFontTx/>
              <a:buChar char="•"/>
            </a:pPr>
            <a:r>
              <a:rPr lang="en-US" altLang="en-US" smtClean="0">
                <a:latin typeface="Arial" panose="020B0604020202020204" pitchFamily="34" charset="0"/>
              </a:rPr>
              <a:t>Construct all of your bullets consistently. If one bullet is a complete sentence, all bullets should be complete sentences. Alternately, all bullets could be phrases. </a:t>
            </a:r>
          </a:p>
          <a:p>
            <a:pPr eaLnBrk="1" hangingPunct="1">
              <a:buFontTx/>
              <a:buChar char="•"/>
            </a:pPr>
            <a:r>
              <a:rPr lang="en-US" altLang="en-US" smtClean="0">
                <a:latin typeface="Arial" panose="020B0604020202020204" pitchFamily="34" charset="0"/>
              </a:rPr>
              <a:t>Use periods with bullets only if the bullet is a complete sentence.</a:t>
            </a:r>
          </a:p>
          <a:p>
            <a:pPr eaLnBrk="1" hangingPunct="1">
              <a:buFontTx/>
              <a:buChar char="•"/>
            </a:pPr>
            <a:r>
              <a:rPr lang="en-US" altLang="en-US" smtClean="0">
                <a:latin typeface="Arial" panose="020B0604020202020204" pitchFamily="34" charset="0"/>
              </a:rPr>
              <a:t>The most important thing to remember is that you be consistent in your capitalization and punctuation. Ideally, you would be consistent across all slides, but at a minimum, use consistent capitalization and punctuation on any given slide. </a:t>
            </a:r>
          </a:p>
          <a:p>
            <a:pPr eaLnBrk="1" hangingPunct="1">
              <a:buFontTx/>
              <a:buChar char="•"/>
            </a:pPr>
            <a:endParaRPr lang="en-US" altLang="en-US" smtClean="0">
              <a:latin typeface="Arial" panose="020B0604020202020204" pitchFamily="34" charset="0"/>
            </a:endParaRPr>
          </a:p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305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D4A7B0C-49BA-4E05-A43F-CCFC64F342A5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 smtClean="0"/>
          </a:p>
        </p:txBody>
      </p:sp>
      <p:sp>
        <p:nvSpPr>
          <p:cNvPr id="112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027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BE9E365-A925-460C-9A53-7BB3F5FD9F8C}" type="slidenum">
              <a:rPr lang="en-US" altLang="en-US" smtClean="0"/>
              <a:pPr>
                <a:spcBef>
                  <a:spcPct val="0"/>
                </a:spcBef>
              </a:pPr>
              <a:t>6</a:t>
            </a:fld>
            <a:endParaRPr lang="en-US" altLang="en-US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1644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5" descr="Systronics logo Background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76400" y="2130425"/>
            <a:ext cx="6705600" cy="1450975"/>
          </a:xfrm>
        </p:spPr>
        <p:txBody>
          <a:bodyPr/>
          <a:lstStyle>
            <a:lvl1pPr>
              <a:defRPr sz="3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3668713"/>
            <a:ext cx="6019800" cy="1947862"/>
          </a:xfrm>
        </p:spPr>
        <p:txBody>
          <a:bodyPr/>
          <a:lstStyle>
            <a:lvl1pPr marL="0" indent="0">
              <a:lnSpc>
                <a:spcPct val="90000"/>
              </a:lnSpc>
              <a:spcBef>
                <a:spcPct val="0"/>
              </a:spcBef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  <a:p>
            <a:r>
              <a:rPr lang="en-US"/>
              <a:t>Subtitle line two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94930-1FBC-493C-B107-C47F21A199B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0832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5632A8-CD19-4FE8-8B71-84928F31B8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8939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5FD1D7-BFAD-4030-9E03-521B8FBAEB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4701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988" y="1436688"/>
            <a:ext cx="4075112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2500" y="1436688"/>
            <a:ext cx="4076700" cy="4343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EF730-362F-42B3-A293-A274838BA7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6017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F5E270-1540-4557-89A1-4EDDED1272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8187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CBF1-E6DA-4836-AE74-FE2C9ED7EA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07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583B42-D9F0-4209-ABE8-A3EF5E73C0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6770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6A46E4-85E2-4175-88F7-3FB3837380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4989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90D1F9-BE35-4079-8C1D-2E7FBF4205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970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5C5A48-0DB4-4A32-923D-30EFC4ABBB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8840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152400"/>
            <a:ext cx="2076450" cy="56276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152400"/>
            <a:ext cx="6076950" cy="56276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C8095-4D3D-437E-B2F7-AA508BEA00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32524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83058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34988" y="1436688"/>
            <a:ext cx="8304212" cy="43434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D808E6-D772-4FC1-ABD5-289F4E15DC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3272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1" descr="Systronics logo Background 2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152400"/>
            <a:ext cx="8305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4988" y="1436688"/>
            <a:ext cx="8304212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830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830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83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75C48E7-FB1E-4944-B434-6A58C2334A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  <p:sldLayoutId id="2147483974" r:id="rId12"/>
  </p:sldLayoutIdLst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Trebuchet MS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Trebuchet MS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Trebuchet MS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Trebuchet MS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Trebuchet MS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Trebuchet MS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Trebuchet MS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Trebuchet MS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Char char="•"/>
        <a:defRPr sz="2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1676400" y="1371600"/>
            <a:ext cx="6705600" cy="1600200"/>
          </a:xfrm>
        </p:spPr>
        <p:txBody>
          <a:bodyPr/>
          <a:lstStyle/>
          <a:p>
            <a:pPr eaLnBrk="1" hangingPunct="1"/>
            <a:r>
              <a:rPr lang="en-US" altLang="en-US" smtClean="0"/>
              <a:t>Voucher Bundle 2017A</a:t>
            </a:r>
          </a:p>
        </p:txBody>
      </p:sp>
      <p:sp>
        <p:nvSpPr>
          <p:cNvPr id="5123" name="Rectangle 16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Vouchers for Sage 300 transactions</a:t>
            </a:r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smtClean="0"/>
              <a:t>Overview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Vouchers are printed for </a:t>
            </a:r>
            <a:r>
              <a:rPr lang="en-US" dirty="0" smtClean="0"/>
              <a:t>the following Sage </a:t>
            </a:r>
            <a:r>
              <a:rPr lang="en-US" dirty="0"/>
              <a:t>300 </a:t>
            </a:r>
            <a:r>
              <a:rPr lang="en-US" dirty="0" smtClean="0"/>
              <a:t>transactions: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US" sz="1400" dirty="0" smtClean="0"/>
              <a:t>A/P Invoice 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US" sz="1400" dirty="0" smtClean="0"/>
              <a:t>A/P Adjustment 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US" sz="1400" dirty="0" smtClean="0"/>
              <a:t>A/P Payment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US" sz="1400" dirty="0" smtClean="0"/>
              <a:t>A/R Invoice 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US" sz="1400" dirty="0" smtClean="0"/>
              <a:t>A/R Receipt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US" sz="1400" dirty="0" smtClean="0"/>
              <a:t>A/R Adjustment 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US" sz="1400" dirty="0" smtClean="0"/>
              <a:t>G/L Journal Voucher </a:t>
            </a:r>
            <a:endParaRPr lang="en-US" dirty="0"/>
          </a:p>
          <a:p>
            <a:pPr>
              <a:defRPr/>
            </a:pPr>
            <a:r>
              <a:rPr lang="en-US" dirty="0"/>
              <a:t>Each voucher demonstrates header level information, affected G/L accounts with amounts, total amount and signature areas</a:t>
            </a:r>
          </a:p>
          <a:p>
            <a:pPr>
              <a:defRPr/>
            </a:pPr>
            <a:r>
              <a:rPr lang="en-US" dirty="0"/>
              <a:t>Vouchers are printed both for saved and posted transactions.</a:t>
            </a:r>
          </a:p>
          <a:p>
            <a:pPr>
              <a:defRPr/>
            </a:pPr>
            <a:r>
              <a:rPr lang="en-US" dirty="0"/>
              <a:t>Demonstrate the affected G/L accounts even before the transactions are posted.</a:t>
            </a:r>
          </a:p>
          <a:p>
            <a:pPr>
              <a:defRPr/>
            </a:pPr>
            <a:r>
              <a:rPr lang="en-US" dirty="0"/>
              <a:t>The amounts are shown both in source and functional currency</a:t>
            </a:r>
          </a:p>
          <a:p>
            <a:pPr marL="0" indent="0">
              <a:buFontTx/>
              <a:buNone/>
              <a:defRPr/>
            </a:pPr>
            <a:endParaRPr lang="en-US" alt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04800" y="-304800"/>
            <a:ext cx="8305800" cy="914400"/>
          </a:xfrm>
        </p:spPr>
        <p:txBody>
          <a:bodyPr/>
          <a:lstStyle/>
          <a:p>
            <a:r>
              <a:rPr lang="en-US" altLang="en-US" sz="2400" smtClean="0"/>
              <a:t>A/P Payment Voucher</a:t>
            </a:r>
          </a:p>
        </p:txBody>
      </p:sp>
      <p:pic>
        <p:nvPicPr>
          <p:cNvPr id="8195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762000"/>
            <a:ext cx="4716463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304800" y="-304800"/>
            <a:ext cx="8305800" cy="914400"/>
          </a:xfrm>
        </p:spPr>
        <p:txBody>
          <a:bodyPr/>
          <a:lstStyle/>
          <a:p>
            <a:r>
              <a:rPr lang="en-US" altLang="en-US" sz="2400" smtClean="0"/>
              <a:t>A/R Adjustment Voucher</a:t>
            </a:r>
          </a:p>
        </p:txBody>
      </p:sp>
      <p:pic>
        <p:nvPicPr>
          <p:cNvPr id="921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914400"/>
            <a:ext cx="42672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smtClean="0"/>
              <a:t>Business Benefits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Better management of internal information.</a:t>
            </a:r>
          </a:p>
          <a:p>
            <a:pPr>
              <a:defRPr/>
            </a:pPr>
            <a:r>
              <a:rPr lang="en-US" dirty="0"/>
              <a:t>Increased control over and reliability of printed information</a:t>
            </a:r>
            <a:r>
              <a:rPr lang="en-US" dirty="0" smtClean="0"/>
              <a:t>.</a:t>
            </a:r>
          </a:p>
          <a:p>
            <a:pPr>
              <a:defRPr/>
            </a:pPr>
            <a:r>
              <a:rPr lang="en-US" dirty="0"/>
              <a:t>R</a:t>
            </a:r>
            <a:r>
              <a:rPr lang="en-US" dirty="0" smtClean="0"/>
              <a:t>eadily </a:t>
            </a:r>
            <a:r>
              <a:rPr lang="en-US" dirty="0"/>
              <a:t>available templates to apply any changes fitting your own requirements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Questions and Answers?</a:t>
            </a:r>
          </a:p>
        </p:txBody>
      </p:sp>
      <p:sp>
        <p:nvSpPr>
          <p:cNvPr id="1229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4114800"/>
            <a:ext cx="6019800" cy="1501775"/>
          </a:xfrm>
        </p:spPr>
        <p:txBody>
          <a:bodyPr/>
          <a:lstStyle/>
          <a:p>
            <a:pPr algn="ctr" eaLnBrk="1" hangingPunct="1"/>
            <a:r>
              <a:rPr lang="en-US" altLang="en-US" smtClean="0"/>
              <a:t>For more information, please contact Sales@Systronics.com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ge Vision">
  <a:themeElements>
    <a:clrScheme name="Sage Vision 13">
      <a:dk1>
        <a:srgbClr val="996633"/>
      </a:dk1>
      <a:lt1>
        <a:srgbClr val="FFFFFF"/>
      </a:lt1>
      <a:dk2>
        <a:srgbClr val="996633"/>
      </a:dk2>
      <a:lt2>
        <a:srgbClr val="808080"/>
      </a:lt2>
      <a:accent1>
        <a:srgbClr val="CEE0B3"/>
      </a:accent1>
      <a:accent2>
        <a:srgbClr val="008166"/>
      </a:accent2>
      <a:accent3>
        <a:srgbClr val="FFFFFF"/>
      </a:accent3>
      <a:accent4>
        <a:srgbClr val="82562A"/>
      </a:accent4>
      <a:accent5>
        <a:srgbClr val="E3EDD6"/>
      </a:accent5>
      <a:accent6>
        <a:srgbClr val="00745C"/>
      </a:accent6>
      <a:hlink>
        <a:srgbClr val="009999"/>
      </a:hlink>
      <a:folHlink>
        <a:srgbClr val="99CC00"/>
      </a:folHlink>
    </a:clrScheme>
    <a:fontScheme name="Sage Visio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ge Vis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ge Vis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ge Vis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ge Vis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ge Vis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ge Vis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ge Vis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ge Vis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ge Vis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ge Vis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ge Vis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ge Vis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ge Vision 13">
        <a:dk1>
          <a:srgbClr val="996633"/>
        </a:dk1>
        <a:lt1>
          <a:srgbClr val="FFFFFF"/>
        </a:lt1>
        <a:dk2>
          <a:srgbClr val="996633"/>
        </a:dk2>
        <a:lt2>
          <a:srgbClr val="808080"/>
        </a:lt2>
        <a:accent1>
          <a:srgbClr val="CEE0B3"/>
        </a:accent1>
        <a:accent2>
          <a:srgbClr val="008166"/>
        </a:accent2>
        <a:accent3>
          <a:srgbClr val="FFFFFF"/>
        </a:accent3>
        <a:accent4>
          <a:srgbClr val="82562A"/>
        </a:accent4>
        <a:accent5>
          <a:srgbClr val="E3EDD6"/>
        </a:accent5>
        <a:accent6>
          <a:srgbClr val="00745C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ge Vision 14">
        <a:dk1>
          <a:srgbClr val="815345"/>
        </a:dk1>
        <a:lt1>
          <a:srgbClr val="FFFFFF"/>
        </a:lt1>
        <a:dk2>
          <a:srgbClr val="815345"/>
        </a:dk2>
        <a:lt2>
          <a:srgbClr val="808080"/>
        </a:lt2>
        <a:accent1>
          <a:srgbClr val="CEE0B3"/>
        </a:accent1>
        <a:accent2>
          <a:srgbClr val="008166"/>
        </a:accent2>
        <a:accent3>
          <a:srgbClr val="FFFFFF"/>
        </a:accent3>
        <a:accent4>
          <a:srgbClr val="6D463A"/>
        </a:accent4>
        <a:accent5>
          <a:srgbClr val="E3EDD6"/>
        </a:accent5>
        <a:accent6>
          <a:srgbClr val="00745C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5472</TotalTime>
  <Words>322</Words>
  <Application>Microsoft Office PowerPoint</Application>
  <PresentationFormat>On-screen Show (4:3)</PresentationFormat>
  <Paragraphs>37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Courier New</vt:lpstr>
      <vt:lpstr>Sage Vision</vt:lpstr>
      <vt:lpstr>Voucher Bundle 2017A</vt:lpstr>
      <vt:lpstr>Overview</vt:lpstr>
      <vt:lpstr>A/P Payment Voucher</vt:lpstr>
      <vt:lpstr>A/R Adjustment Voucher</vt:lpstr>
      <vt:lpstr>Business Benefits</vt:lpstr>
      <vt:lpstr>Questions and Answers?</vt:lpstr>
    </vt:vector>
  </TitlesOfParts>
  <Company>SYSTRONICS llc;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SYSTRONICS llc</dc:creator>
  <cp:lastModifiedBy>Mikayel Hakobyan</cp:lastModifiedBy>
  <cp:revision>147</cp:revision>
  <dcterms:created xsi:type="dcterms:W3CDTF">2006-02-13T22:38:37Z</dcterms:created>
  <dcterms:modified xsi:type="dcterms:W3CDTF">2019-04-08T08:48:11Z</dcterms:modified>
</cp:coreProperties>
</file>